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9"/>
  </p:notesMasterIdLst>
  <p:handoutMasterIdLst>
    <p:handoutMasterId r:id="rId10"/>
  </p:handoutMasterIdLst>
  <p:sldIdLst>
    <p:sldId id="276" r:id="rId2"/>
    <p:sldId id="258" r:id="rId3"/>
    <p:sldId id="272" r:id="rId4"/>
    <p:sldId id="274" r:id="rId5"/>
    <p:sldId id="275" r:id="rId6"/>
    <p:sldId id="268" r:id="rId7"/>
    <p:sldId id="271" r:id="rId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3B3A3C"/>
    <a:srgbClr val="005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6" autoAdjust="0"/>
  </p:normalViewPr>
  <p:slideViewPr>
    <p:cSldViewPr>
      <p:cViewPr>
        <p:scale>
          <a:sx n="77" d="100"/>
          <a:sy n="77" d="100"/>
        </p:scale>
        <p:origin x="-954" y="-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72" y="-7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0DDB3-3356-4FDE-8F60-5A78B34384A7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F2E2F-9D04-41D8-8637-333E7BFCD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7952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0B9C1-8305-42A8-BB68-1E8DE1B76190}" type="datetimeFigureOut">
              <a:rPr lang="en-US" smtClean="0"/>
              <a:pPr/>
              <a:t>11/6/2014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B8251-0ADA-4B0D-A281-A297F5E963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95700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457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64008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3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aeenewengland.org/images/logo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076" y="6096000"/>
            <a:ext cx="2590800" cy="636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463675" y="3895887"/>
            <a:ext cx="6197600" cy="461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i="1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26" name="Picture 2" descr="http://www.aeenewengland.org/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636" y="1210960"/>
            <a:ext cx="6205985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0" y="3200400"/>
            <a:ext cx="45720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4000" b="1" dirty="0" smtClean="0">
                <a:solidFill>
                  <a:srgbClr val="000000"/>
                </a:solidFill>
              </a:rPr>
              <a:t>Association of Energy Engineers </a:t>
            </a:r>
          </a:p>
          <a:p>
            <a:pPr algn="ctr">
              <a:spcAft>
                <a:spcPts val="1800"/>
              </a:spcAft>
            </a:pPr>
            <a:r>
              <a:rPr lang="en-US" sz="4000" b="1" dirty="0" smtClean="0">
                <a:solidFill>
                  <a:srgbClr val="000000"/>
                </a:solidFill>
              </a:rPr>
              <a:t> New England Chapter</a:t>
            </a:r>
            <a:endParaRPr lang="en-US" sz="4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44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463675" y="3895887"/>
            <a:ext cx="6197600" cy="461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i="1" dirty="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1026" name="Picture 2" descr="http://www.aeenewengland.org/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19199"/>
            <a:ext cx="5264085" cy="129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21512" y="3200400"/>
            <a:ext cx="35030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b="1" dirty="0" smtClean="0"/>
              <a:t>Background</a:t>
            </a:r>
          </a:p>
          <a:p>
            <a:pPr algn="ctr">
              <a:spcAft>
                <a:spcPts val="1800"/>
              </a:spcAft>
            </a:pPr>
            <a:r>
              <a:rPr lang="en-US" sz="3600" b="1" dirty="0" smtClean="0"/>
              <a:t>Services </a:t>
            </a:r>
          </a:p>
          <a:p>
            <a:pPr algn="ctr">
              <a:spcAft>
                <a:spcPts val="1800"/>
              </a:spcAft>
            </a:pPr>
            <a:r>
              <a:rPr lang="en-US" sz="3600" b="1" dirty="0" smtClean="0"/>
              <a:t>Opportunities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 b="1" dirty="0" smtClean="0"/>
              <a:t>Association of Energy Engineers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21724" y="1379606"/>
            <a:ext cx="5966698" cy="40780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/>
              <a:t>Founded 1977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/>
              <a:t>Over 16,000 individual members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/>
              <a:t>140 Corporate members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/>
              <a:t>22 Certifications (CEM, etc.)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/>
              <a:t>Education/Seminars/Webinars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/>
              <a:t>Books/Newsletters/Journals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/>
              <a:t>Conferences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/>
              <a:t>88 Local Chapters (                )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457645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Mission:  </a:t>
            </a:r>
            <a:r>
              <a:rPr lang="en-US" sz="2400" i="1" dirty="0" smtClean="0"/>
              <a:t>“to </a:t>
            </a:r>
            <a:r>
              <a:rPr lang="en-US" sz="2400" i="1" dirty="0"/>
              <a:t>promote the scientific and educational interests of those engaged in the energy industry and to foster action for Sustainable Development.”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922" y="5047728"/>
            <a:ext cx="1263478" cy="31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453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463675" y="3895887"/>
            <a:ext cx="6197600" cy="461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i="1" dirty="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1026" name="Picture 2" descr="http://www.aeenewengland.org/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1"/>
            <a:ext cx="4419599" cy="106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9962" y="1828800"/>
            <a:ext cx="7162799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0000"/>
                </a:solidFill>
              </a:rPr>
              <a:t>Chapter formed </a:t>
            </a:r>
            <a:r>
              <a:rPr lang="en-US" sz="2800" b="1" dirty="0" smtClean="0">
                <a:solidFill>
                  <a:srgbClr val="000000"/>
                </a:solidFill>
              </a:rPr>
              <a:t>1980</a:t>
            </a:r>
            <a:endParaRPr lang="en-US" sz="2800" b="1" dirty="0">
              <a:solidFill>
                <a:srgbClr val="000000"/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>
                <a:solidFill>
                  <a:srgbClr val="000000"/>
                </a:solidFill>
              </a:rPr>
              <a:t>Over </a:t>
            </a:r>
            <a:r>
              <a:rPr lang="en-US" sz="2800" b="1" dirty="0" smtClean="0">
                <a:solidFill>
                  <a:srgbClr val="000000"/>
                </a:solidFill>
              </a:rPr>
              <a:t>700 </a:t>
            </a:r>
            <a:r>
              <a:rPr lang="en-US" sz="2800" b="1" dirty="0">
                <a:solidFill>
                  <a:srgbClr val="000000"/>
                </a:solidFill>
              </a:rPr>
              <a:t>individual members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0000"/>
                </a:solidFill>
              </a:rPr>
              <a:t>42 </a:t>
            </a:r>
            <a:r>
              <a:rPr lang="en-US" sz="2800" b="1" dirty="0">
                <a:solidFill>
                  <a:srgbClr val="000000"/>
                </a:solidFill>
              </a:rPr>
              <a:t>Corporate </a:t>
            </a:r>
            <a:r>
              <a:rPr lang="en-US" sz="2800" b="1" dirty="0" smtClean="0">
                <a:solidFill>
                  <a:srgbClr val="000000"/>
                </a:solidFill>
              </a:rPr>
              <a:t>Sponsors 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0000"/>
                </a:solidFill>
              </a:rPr>
              <a:t>Annual CEM class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0000"/>
                </a:solidFill>
              </a:rPr>
              <a:t>Monthly meetings/tours (~ 9/year)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0000"/>
                </a:solidFill>
              </a:rPr>
              <a:t>Technical Roundtables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0000"/>
                </a:solidFill>
              </a:rPr>
              <a:t>Scholarships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>
                <a:solidFill>
                  <a:srgbClr val="000000"/>
                </a:solidFill>
              </a:rPr>
              <a:t>Student </a:t>
            </a:r>
            <a:r>
              <a:rPr lang="en-US" sz="2800" b="1" dirty="0" smtClean="0">
                <a:solidFill>
                  <a:srgbClr val="000000"/>
                </a:solidFill>
              </a:rPr>
              <a:t>Chapters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0000"/>
                </a:solidFill>
              </a:rPr>
              <a:t>Volunteer opportunities/networking</a:t>
            </a:r>
            <a:endParaRPr lang="en-US" sz="2800" b="1" dirty="0">
              <a:solidFill>
                <a:srgbClr val="000000"/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endParaRPr lang="en-US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40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463675" y="3895887"/>
            <a:ext cx="6197600" cy="461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i="1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26" name="Picture 2" descr="http://www.aeenewengland.org/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605" y="304800"/>
            <a:ext cx="4419599" cy="106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25830"/>
            <a:ext cx="7445412" cy="493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73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57200" y="2667001"/>
            <a:ext cx="2514600" cy="304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 dirty="0" smtClean="0"/>
              <a:t>November 5, 2014</a:t>
            </a:r>
          </a:p>
          <a:p>
            <a:pPr algn="ctr"/>
            <a:endParaRPr lang="en-US" sz="800" b="1" dirty="0" smtClean="0">
              <a:solidFill>
                <a:srgbClr val="009900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Careers in Energy Efficiency &amp; Clean Tech</a:t>
            </a:r>
          </a:p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____________</a:t>
            </a:r>
          </a:p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 </a:t>
            </a:r>
          </a:p>
          <a:p>
            <a:pPr algn="ctr"/>
            <a:r>
              <a:rPr lang="en-US" sz="16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Scholarship Awards</a:t>
            </a:r>
            <a:endParaRPr lang="en-US" sz="16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009900" y="2667001"/>
            <a:ext cx="3086100" cy="3442384"/>
            <a:chOff x="2996514" y="748616"/>
            <a:chExt cx="2794686" cy="3442384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996514" y="748616"/>
              <a:ext cx="2794686" cy="344238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b="1" dirty="0" smtClean="0"/>
                <a:t>November 3 -7, 2014</a:t>
              </a:r>
            </a:p>
            <a:p>
              <a:pPr algn="ctr"/>
              <a:endParaRPr lang="en-US" sz="2000" b="1" dirty="0">
                <a:solidFill>
                  <a:srgbClr val="009900"/>
                </a:solidFill>
              </a:endParaRPr>
            </a:p>
            <a:p>
              <a:pPr algn="ctr"/>
              <a:r>
                <a:rPr lang="en-US" sz="1600" b="1" dirty="0" smtClean="0">
                  <a:solidFill>
                    <a:srgbClr val="009900"/>
                  </a:solidFill>
                </a:rPr>
                <a:t>5-Day Certified Energy Manager Training</a:t>
              </a:r>
            </a:p>
            <a:p>
              <a:pPr algn="ctr"/>
              <a:r>
                <a:rPr lang="en-US" sz="1600" b="1" i="1" dirty="0" smtClean="0">
                  <a:solidFill>
                    <a:srgbClr val="009900"/>
                  </a:solidFill>
                  <a:latin typeface="Calibri" pitchFamily="34" charset="0"/>
                  <a:cs typeface="Calibri" pitchFamily="34" charset="0"/>
                </a:rPr>
                <a:t>__________</a:t>
              </a:r>
            </a:p>
            <a:p>
              <a:pPr algn="ctr"/>
              <a:endParaRPr lang="en-US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600" b="1" dirty="0" smtClean="0">
                  <a:solidFill>
                    <a:srgbClr val="009900"/>
                  </a:solidFill>
                </a:rPr>
                <a:t>Siemens - Canton, MA</a:t>
              </a:r>
              <a:endParaRPr lang="en-US" sz="16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4214" y="3061383"/>
              <a:ext cx="1919286" cy="990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248400" y="2667000"/>
            <a:ext cx="2514600" cy="3657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 dirty="0" smtClean="0"/>
              <a:t>November 17, 2014</a:t>
            </a:r>
          </a:p>
          <a:p>
            <a:pPr algn="ctr"/>
            <a:endParaRPr lang="en-US" b="1" dirty="0" smtClean="0">
              <a:solidFill>
                <a:srgbClr val="009900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Technical Roundtable </a:t>
            </a:r>
          </a:p>
          <a:p>
            <a:pPr algn="ctr"/>
            <a:endParaRPr lang="en-US" sz="1000" b="1" i="1" dirty="0" smtClean="0">
              <a:solidFill>
                <a:srgbClr val="0099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b="1" dirty="0" smtClean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Heat Pump Applications</a:t>
            </a:r>
            <a:endParaRPr lang="en-US" b="1" dirty="0">
              <a:solidFill>
                <a:srgbClr val="0099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1600" b="1" dirty="0" smtClean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______________</a:t>
            </a:r>
            <a:endParaRPr lang="en-US" sz="800" b="1" dirty="0" smtClean="0">
              <a:solidFill>
                <a:srgbClr val="0099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n-US" sz="800" b="1" dirty="0" smtClean="0">
              <a:solidFill>
                <a:srgbClr val="0099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b="1" dirty="0" smtClean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CSG – Westborough, MA</a:t>
            </a:r>
            <a:endParaRPr lang="en-US" dirty="0">
              <a:solidFill>
                <a:srgbClr val="0099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http://www.aeenewengland.org/images/gallery/Home_Page_Images/img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4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0" y="2209800"/>
            <a:ext cx="9144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 descr="C:\Users\SamuelNutter\AppData\Local\Microsoft\Windows\Temporary Internet Files\Content.IE5\QNOHDMV8\EE_Segment_wordclou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4583719"/>
            <a:ext cx="2171700" cy="91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SamuelNutter\AppData\Local\Microsoft\Windows\Temporary Internet Files\Content.IE5\2SSVW36W\heat_pum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4895850"/>
            <a:ext cx="19431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24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209160" y="2438400"/>
            <a:ext cx="2514600" cy="304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 dirty="0" smtClean="0"/>
              <a:t>December 3, 2014</a:t>
            </a:r>
          </a:p>
          <a:p>
            <a:pPr algn="ctr"/>
            <a:endParaRPr lang="en-US" sz="2000" b="1" dirty="0">
              <a:solidFill>
                <a:srgbClr val="009900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Effective Sales Techniques for Energy Efficiency Projects </a:t>
            </a:r>
            <a:endParaRPr lang="en-US" sz="1600" i="1" dirty="0">
              <a:solidFill>
                <a:srgbClr val="0099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http://www.aeenewengland.org/images/gallery/Home_Page_Images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4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0" y="2209800"/>
            <a:ext cx="9144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135" y="4185461"/>
            <a:ext cx="215265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51914" y="2438400"/>
            <a:ext cx="268160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January 7, 2015</a:t>
            </a:r>
          </a:p>
          <a:p>
            <a:pPr algn="ctr"/>
            <a:endParaRPr lang="en-US" sz="800" b="1" dirty="0" smtClean="0"/>
          </a:p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Annual Energy</a:t>
            </a:r>
          </a:p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Outlook Forum</a:t>
            </a:r>
          </a:p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_____________</a:t>
            </a:r>
          </a:p>
          <a:p>
            <a:pPr algn="ctr"/>
            <a:endParaRPr lang="en-US" sz="800" b="1" dirty="0">
              <a:solidFill>
                <a:srgbClr val="009900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Raytheon - Waltham</a:t>
            </a:r>
            <a:endParaRPr lang="en-US" sz="800" b="1" dirty="0">
              <a:solidFill>
                <a:srgbClr val="009900"/>
              </a:solidFill>
            </a:endParaRPr>
          </a:p>
          <a:p>
            <a:pPr algn="ctr"/>
            <a:endParaRPr lang="en-US" sz="1600" b="1" dirty="0" smtClean="0">
              <a:solidFill>
                <a:srgbClr val="009900"/>
              </a:solidFill>
            </a:endParaRPr>
          </a:p>
          <a:p>
            <a:pPr algn="ctr"/>
            <a:endParaRPr lang="en-US" sz="1600" b="1" dirty="0">
              <a:solidFill>
                <a:srgbClr val="009900"/>
              </a:solidFill>
            </a:endParaRPr>
          </a:p>
          <a:p>
            <a:pPr algn="ctr"/>
            <a:endParaRPr lang="en-US" sz="1600" b="1" dirty="0" smtClean="0">
              <a:solidFill>
                <a:srgbClr val="009900"/>
              </a:solidFill>
            </a:endParaRPr>
          </a:p>
          <a:p>
            <a:pPr algn="ctr"/>
            <a:endParaRPr lang="en-US" sz="1600" b="1" dirty="0">
              <a:solidFill>
                <a:srgbClr val="009900"/>
              </a:solidFill>
            </a:endParaRPr>
          </a:p>
          <a:p>
            <a:pPr algn="ctr"/>
            <a:endParaRPr lang="en-US" sz="1600" b="1" dirty="0" smtClean="0">
              <a:solidFill>
                <a:srgbClr val="009900"/>
              </a:solidFill>
            </a:endParaRPr>
          </a:p>
          <a:p>
            <a:pPr algn="ctr"/>
            <a:endParaRPr lang="en-US" sz="1600" b="1" dirty="0">
              <a:solidFill>
                <a:srgbClr val="00B050"/>
              </a:solidFill>
            </a:endParaRPr>
          </a:p>
          <a:p>
            <a:pPr algn="ctr"/>
            <a:endParaRPr lang="en-US" sz="2000" b="1" dirty="0"/>
          </a:p>
        </p:txBody>
      </p:sp>
      <p:pic>
        <p:nvPicPr>
          <p:cNvPr id="4100" name="Picture 4" descr="C:\Users\SamuelNutter\AppData\Local\Microsoft\Windows\Temporary Internet Files\Content.IE5\TJ799QXB\Natural_Gas_Imag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878" y="4185461"/>
            <a:ext cx="23050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66460" y="6018846"/>
            <a:ext cx="5191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www.aeenewengland.org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0107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BCx EMD Plaza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MBCx EMD Plaza</Template>
  <TotalTime>913</TotalTime>
  <Words>160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MBCx EMD Plaza</vt:lpstr>
      <vt:lpstr>PowerPoint Presentation</vt:lpstr>
      <vt:lpstr>PowerPoint Presentation</vt:lpstr>
      <vt:lpstr>Association of Energy Engineers</vt:lpstr>
      <vt:lpstr>PowerPoint Presentation</vt:lpstr>
      <vt:lpstr>PowerPoint Presentation</vt:lpstr>
      <vt:lpstr>PowerPoint Presentation</vt:lpstr>
      <vt:lpstr>PowerPoint Presentation</vt:lpstr>
    </vt:vector>
  </TitlesOfParts>
  <Company>Sebesta Blomberg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Newhuis</dc:creator>
  <cp:lastModifiedBy>SamuelNutter</cp:lastModifiedBy>
  <cp:revision>82</cp:revision>
  <cp:lastPrinted>2012-03-12T16:16:53Z</cp:lastPrinted>
  <dcterms:created xsi:type="dcterms:W3CDTF">2012-03-13T01:56:56Z</dcterms:created>
  <dcterms:modified xsi:type="dcterms:W3CDTF">2014-11-06T16:49:39Z</dcterms:modified>
</cp:coreProperties>
</file>